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381" autoAdjust="0"/>
    <p:restoredTop sz="94660"/>
  </p:normalViewPr>
  <p:slideViewPr>
    <p:cSldViewPr>
      <p:cViewPr varScale="1">
        <p:scale>
          <a:sx n="107" d="100"/>
          <a:sy n="107" d="100"/>
        </p:scale>
        <p:origin x="232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32E155-0106-4672-B849-316AE3928EF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E6868-1731-4589-A0E7-9BC5A498B2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340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5E6868-1731-4589-A0E7-9BC5A498B2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236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809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805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279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992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145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46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699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425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409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082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33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3B82A-15A3-4538-A848-16447D97C657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EE62D-8A79-4A8A-A475-71145D0BB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096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582926"/>
              </p:ext>
            </p:extLst>
          </p:nvPr>
        </p:nvGraphicFramePr>
        <p:xfrm>
          <a:off x="155920" y="1023182"/>
          <a:ext cx="8880576" cy="45981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3421546486"/>
                    </a:ext>
                  </a:extLst>
                </a:gridCol>
                <a:gridCol w="635877">
                  <a:extLst>
                    <a:ext uri="{9D8B030D-6E8A-4147-A177-3AD203B41FA5}">
                      <a16:colId xmlns:a16="http://schemas.microsoft.com/office/drawing/2014/main" val="3859071552"/>
                    </a:ext>
                  </a:extLst>
                </a:gridCol>
              </a:tblGrid>
              <a:tr h="149736">
                <a:tc gridSpan="14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FF00"/>
                          </a:solidFill>
                        </a:rPr>
                        <a:t>Year 5  Curriculum Map Autumn Term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658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Term 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solidFill>
                            <a:srgbClr val="FFFF00"/>
                          </a:solidFill>
                          <a:latin typeface="+mn-lt"/>
                        </a:rPr>
                        <a:t>English 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solidFill>
                            <a:srgbClr val="FFFF00"/>
                          </a:solidFill>
                          <a:latin typeface="+mn-lt"/>
                        </a:rPr>
                        <a:t>Maths 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rgbClr val="FFFF00"/>
                          </a:solidFill>
                        </a:rPr>
                        <a:t>Science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FFFF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u="none" dirty="0">
                          <a:solidFill>
                            <a:srgbClr val="FFFF00"/>
                          </a:solidFill>
                          <a:latin typeface="+mn-lt"/>
                        </a:rPr>
                        <a:t>RE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rgbClr val="FFFF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rgbClr val="FFFF00"/>
                          </a:solidFill>
                          <a:latin typeface="+mn-lt"/>
                        </a:rPr>
                        <a:t>Art &amp; Design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FFFF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>
                          <a:solidFill>
                            <a:srgbClr val="FFFF00"/>
                          </a:solidFill>
                          <a:latin typeface="+mn-lt"/>
                        </a:rPr>
                        <a:t>Computing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FFFF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rgbClr val="FFFF00"/>
                          </a:solidFill>
                          <a:latin typeface="+mn-lt"/>
                        </a:rPr>
                        <a:t>D &amp;T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FFFF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>
                          <a:solidFill>
                            <a:srgbClr val="FFFF00"/>
                          </a:solidFill>
                          <a:latin typeface="+mn-lt"/>
                        </a:rPr>
                        <a:t>Geography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rgbClr val="FFFF00"/>
                          </a:solidFill>
                          <a:latin typeface="+mn-lt"/>
                        </a:rPr>
                        <a:t>History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FFFF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rgbClr val="FFFF00"/>
                          </a:solidFill>
                        </a:rPr>
                        <a:t>Music 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FFFF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rgbClr val="FFFF00"/>
                          </a:solidFill>
                          <a:latin typeface="+mn-lt"/>
                        </a:rPr>
                        <a:t>PE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FFFF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solidFill>
                            <a:srgbClr val="FFFF00"/>
                          </a:solidFill>
                          <a:latin typeface="+mn-lt"/>
                        </a:rPr>
                        <a:t>Latin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solidFill>
                            <a:srgbClr val="FFFF00"/>
                          </a:solidFill>
                          <a:latin typeface="+mn-lt"/>
                        </a:rPr>
                        <a:t>PSHE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77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AU</a:t>
                      </a:r>
                    </a:p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Issues Narrative:</a:t>
                      </a:r>
                    </a:p>
                    <a:p>
                      <a:pPr algn="ctr"/>
                      <a:r>
                        <a:rPr lang="en-GB" sz="600" b="1" dirty="0"/>
                        <a:t>-The London Eye Mystery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Place Value</a:t>
                      </a:r>
                    </a:p>
                    <a:p>
                      <a:pPr algn="ctr"/>
                      <a:endParaRPr lang="en-GB" sz="600" b="1" dirty="0"/>
                    </a:p>
                    <a:p>
                      <a:pPr algn="ctr"/>
                      <a:r>
                        <a:rPr lang="en-GB" sz="600" b="1" dirty="0"/>
                        <a:t>Addition &amp; Subtraction A</a:t>
                      </a: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Earth and Space</a:t>
                      </a:r>
                    </a:p>
                    <a:p>
                      <a:pPr algn="ctr"/>
                      <a:endParaRPr lang="en-GB" sz="600" b="1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does the mosque facilitate the faith of Muslims?</a:t>
                      </a: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Anglo Saxon houses</a:t>
                      </a:r>
                    </a:p>
                    <a:p>
                      <a:pPr algn="ctr"/>
                      <a:r>
                        <a:rPr lang="en-GB" sz="600" b="1" dirty="0"/>
                        <a:t>sculptures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Systems &amp; Networks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Invasion:</a:t>
                      </a:r>
                    </a:p>
                    <a:p>
                      <a:pPr algn="ctr"/>
                      <a:r>
                        <a:rPr lang="en-GB" sz="600" b="1" dirty="0"/>
                        <a:t>Vikings</a:t>
                      </a:r>
                    </a:p>
                    <a:p>
                      <a:pPr algn="ctr"/>
                      <a:r>
                        <a:rPr lang="en-GB" sz="600" b="1" dirty="0"/>
                        <a:t>Anglo Saxons</a:t>
                      </a: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Netball &amp; Gymnastics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6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6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b="1" dirty="0"/>
                        <a:t>Being Me</a:t>
                      </a:r>
                      <a:r>
                        <a:rPr lang="en-GB" sz="600" b="1" baseline="0" dirty="0"/>
                        <a:t> in My World</a:t>
                      </a:r>
                      <a:endParaRPr lang="en-GB" sz="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AU</a:t>
                      </a:r>
                    </a:p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Historical narrative:</a:t>
                      </a:r>
                    </a:p>
                    <a:p>
                      <a:pPr algn="ctr"/>
                      <a:r>
                        <a:rPr lang="en-GB" sz="600" b="1" dirty="0"/>
                        <a:t>-Great Expectations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Multiplication &amp; Division A</a:t>
                      </a:r>
                    </a:p>
                    <a:p>
                      <a:pPr algn="ctr"/>
                      <a:endParaRPr lang="en-GB" sz="600" b="1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Fractions</a:t>
                      </a:r>
                    </a:p>
                    <a:p>
                      <a:pPr algn="ctr"/>
                      <a:endParaRPr lang="en-GB" sz="600" b="1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Forces</a:t>
                      </a:r>
                    </a:p>
                    <a:p>
                      <a:pPr algn="ctr"/>
                      <a:endParaRPr lang="en-GB" sz="600" b="1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i="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do the Magi’s gifts reflect a prophecy for Jesus?</a:t>
                      </a:r>
                      <a:endParaRPr lang="en-GB" sz="600" b="1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Databases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Food</a:t>
                      </a:r>
                    </a:p>
                    <a:p>
                      <a:pPr algn="ctr"/>
                      <a:r>
                        <a:rPr lang="en-GB" sz="600" b="1" dirty="0"/>
                        <a:t>Technology: Bread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United Kingdom</a:t>
                      </a:r>
                    </a:p>
                    <a:p>
                      <a:pPr algn="ctr"/>
                      <a:endParaRPr lang="en-GB" sz="600" b="1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Singing</a:t>
                      </a:r>
                    </a:p>
                    <a:p>
                      <a:pPr algn="ctr"/>
                      <a:r>
                        <a:rPr lang="en-GB" sz="600" b="1" dirty="0"/>
                        <a:t>Young Voices</a:t>
                      </a:r>
                    </a:p>
                    <a:p>
                      <a:pPr algn="ctr"/>
                      <a:endParaRPr lang="en-GB" sz="7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Dodgeball</a:t>
                      </a:r>
                      <a:r>
                        <a:rPr lang="en-GB" sz="600" b="1" baseline="0" dirty="0"/>
                        <a:t> &amp; Gymnastics</a:t>
                      </a:r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best days of your life: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Nouns, verbs and adjectives. Latin roots</a:t>
                      </a:r>
                      <a:endParaRPr lang="en-GB" sz="6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b="1" dirty="0"/>
                        <a:t>Celebrating</a:t>
                      </a:r>
                      <a:r>
                        <a:rPr lang="en-GB" sz="600" b="1" baseline="0" dirty="0"/>
                        <a:t> Difference</a:t>
                      </a:r>
                      <a:endParaRPr lang="en-GB" sz="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261">
                <a:tc gridSpan="1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FFFF00"/>
                          </a:solidFill>
                        </a:rPr>
                        <a:t>Year 5  Curriculum Map Spring Term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="1" dirty="0">
                        <a:solidFill>
                          <a:srgbClr val="FFFF00"/>
                        </a:solidFill>
                        <a:latin typeface="+mj-lt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SP</a:t>
                      </a:r>
                    </a:p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Poetry: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-Highwayman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-Sensational!</a:t>
                      </a:r>
                      <a:endParaRPr lang="en-GB" sz="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Multiplication &amp; Division B</a:t>
                      </a:r>
                    </a:p>
                    <a:p>
                      <a:pPr algn="ctr"/>
                      <a:endParaRPr lang="en-GB" sz="600" b="1" dirty="0"/>
                    </a:p>
                    <a:p>
                      <a:pPr algn="ctr"/>
                      <a:r>
                        <a:rPr lang="en-GB" sz="600" b="1" dirty="0"/>
                        <a:t>-Fractions 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Mixtures and </a:t>
                      </a:r>
                    </a:p>
                    <a:p>
                      <a:pPr algn="ctr"/>
                      <a:r>
                        <a:rPr lang="en-GB" sz="600" b="1" dirty="0"/>
                        <a:t>Reactions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Sikhs believe?</a:t>
                      </a:r>
                    </a:p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What do Greeks eat?</a:t>
                      </a:r>
                    </a:p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Physical Computing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Modern Greece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Singing</a:t>
                      </a:r>
                    </a:p>
                    <a:p>
                      <a:pPr algn="ctr"/>
                      <a:r>
                        <a:rPr lang="en-GB" sz="600" b="1" dirty="0"/>
                        <a:t>Young Voices</a:t>
                      </a:r>
                    </a:p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PB Festival &amp; Dance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b="1" dirty="0"/>
                        <a:t>Dreams &amp; Goals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577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SP</a:t>
                      </a:r>
                    </a:p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Non-Fiction: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-A visitor’s Guide to Ancient Greece </a:t>
                      </a:r>
                      <a:endParaRPr lang="en-GB" sz="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Percentages &amp; Decimals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Perimeter &amp; Area</a:t>
                      </a:r>
                    </a:p>
                    <a:p>
                      <a:pPr algn="ctr"/>
                      <a:r>
                        <a:rPr lang="en-GB" sz="600" b="1" dirty="0"/>
                        <a:t>Statistics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Life Cycles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Why is Easter so important for Christians?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Quizzes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Money containers (sewing)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Ancient</a:t>
                      </a:r>
                    </a:p>
                    <a:p>
                      <a:pPr algn="ctr"/>
                      <a:r>
                        <a:rPr lang="en-GB" sz="600" b="1" dirty="0"/>
                        <a:t>Greece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Hockey &amp; Dance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Romans and Britons: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adverbs</a:t>
                      </a:r>
                    </a:p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b="1" dirty="0"/>
                        <a:t>Healthy 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 gridSpan="1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FFFF00"/>
                          </a:solidFill>
                        </a:rPr>
                        <a:t>Year 5  Curriculum Map Summer Term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6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6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090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SU</a:t>
                      </a:r>
                    </a:p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Non-Fiction: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THINK!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Online road safety Unit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Shape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en-GB" sz="600" b="1" dirty="0"/>
                        <a:t>Position &amp; Direction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Decimals</a:t>
                      </a:r>
                    </a:p>
                    <a:p>
                      <a:pPr marL="171450" indent="-171450" algn="ctr">
                        <a:buFontTx/>
                        <a:buChar char="-"/>
                      </a:pPr>
                      <a:endParaRPr lang="en-GB" sz="600" b="1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Human </a:t>
                      </a:r>
                    </a:p>
                    <a:p>
                      <a:pPr algn="ctr"/>
                      <a:r>
                        <a:rPr lang="en-GB" sz="600" b="1" dirty="0"/>
                        <a:t>Development</a:t>
                      </a:r>
                    </a:p>
                    <a:p>
                      <a:pPr algn="ctr"/>
                      <a:endParaRPr lang="en-GB" sz="600" b="1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What does Christian love require of a person?</a:t>
                      </a: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Vector Drawing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Mountains </a:t>
                      </a:r>
                      <a:endParaRPr lang="en-GB" sz="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/>
                      <a:endParaRPr lang="en-GB" sz="600" b="1" dirty="0"/>
                    </a:p>
                    <a:p>
                      <a:pPr algn="ctr"/>
                      <a:endParaRPr lang="en-GB" sz="600" b="1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Tennis &amp; Rounders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b="1" dirty="0"/>
                        <a:t>Relationships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580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SU</a:t>
                      </a:r>
                    </a:p>
                    <a:p>
                      <a:pPr algn="ctr"/>
                      <a:r>
                        <a:rPr lang="en-GB" sz="1100" b="1" dirty="0">
                          <a:solidFill>
                            <a:srgbClr val="FFFF00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Aspects of Narrative:</a:t>
                      </a:r>
                      <a:endParaRPr lang="en-GB" sz="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-Little Freak</a:t>
                      </a:r>
                      <a:endParaRPr lang="en-GB" sz="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Film Unit</a:t>
                      </a:r>
                      <a:endParaRPr lang="en-GB" sz="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Negative numbers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Converting Units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Volume</a:t>
                      </a:r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Decay and </a:t>
                      </a:r>
                    </a:p>
                    <a:p>
                      <a:pPr algn="ctr"/>
                      <a:r>
                        <a:rPr lang="en-GB" sz="600" b="1" dirty="0"/>
                        <a:t>Recycling</a:t>
                      </a:r>
                    </a:p>
                    <a:p>
                      <a:pPr algn="ctr"/>
                      <a:endParaRPr lang="en-GB" sz="600" b="1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600" b="1" dirty="0"/>
                        <a:t>Creation and Science: conflicting or </a:t>
                      </a:r>
                      <a:r>
                        <a:rPr lang="en-GB" sz="500" b="1" dirty="0"/>
                        <a:t>complementary?</a:t>
                      </a:r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600" b="1" dirty="0"/>
                        <a:t>Artist Study</a:t>
                      </a:r>
                    </a:p>
                    <a:p>
                      <a:r>
                        <a:rPr lang="en-GB" sz="600" b="1" dirty="0"/>
                        <a:t>-Frida Kahlo – self portraits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b="1" dirty="0"/>
                        <a:t>Video editing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600" b="1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Volcanoes and Earthquakes</a:t>
                      </a:r>
                      <a:endParaRPr lang="en-GB" sz="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/>
                      <a:endParaRPr lang="en-GB" sz="600" b="1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dirty="0"/>
                        <a:t>Tag Rugby &amp; Athletics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Off to Town: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Nouns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Latin roots</a:t>
                      </a:r>
                    </a:p>
                    <a:p>
                      <a:endParaRPr lang="en-GB" sz="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b="1" dirty="0"/>
                        <a:t>Changing</a:t>
                      </a:r>
                      <a:r>
                        <a:rPr lang="en-GB" sz="600" b="1" baseline="0" dirty="0"/>
                        <a:t> Me</a:t>
                      </a:r>
                      <a:endParaRPr lang="en-GB" sz="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7504" y="69590"/>
            <a:ext cx="8928992" cy="892552"/>
          </a:xfrm>
          <a:prstGeom prst="rect">
            <a:avLst/>
          </a:prstGeom>
          <a:solidFill>
            <a:srgbClr val="002060"/>
          </a:solidFill>
          <a:ln w="508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FF00"/>
                </a:solidFill>
              </a:rPr>
              <a:t>St Mary and St Margaret’s CE Primary School</a:t>
            </a:r>
          </a:p>
          <a:p>
            <a:r>
              <a:rPr lang="en-GB" sz="3200" b="1" dirty="0">
                <a:solidFill>
                  <a:srgbClr val="FFFF00"/>
                </a:solidFill>
              </a:rPr>
              <a:t>Year 5 Curriculum Map       </a:t>
            </a:r>
            <a:r>
              <a:rPr lang="en-GB" sz="1400" b="1" dirty="0">
                <a:solidFill>
                  <a:srgbClr val="FFFF00"/>
                </a:solidFill>
              </a:rPr>
              <a:t>“Learning and Growing as a Child of God” 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023" y="137988"/>
            <a:ext cx="792088" cy="72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A4025D-DD7B-4977-9008-4DE63F2C535A}"/>
              </a:ext>
            </a:extLst>
          </p:cNvPr>
          <p:cNvSpPr txBox="1"/>
          <p:nvPr/>
        </p:nvSpPr>
        <p:spPr>
          <a:xfrm>
            <a:off x="107504" y="5834818"/>
            <a:ext cx="8928992" cy="646331"/>
          </a:xfrm>
          <a:prstGeom prst="rect">
            <a:avLst/>
          </a:prstGeom>
          <a:solidFill>
            <a:srgbClr val="002060"/>
          </a:solidFill>
          <a:ln w="508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FF00"/>
                </a:solidFill>
              </a:rPr>
              <a:t>Being the  best I can be through: </a:t>
            </a:r>
          </a:p>
          <a:p>
            <a:pPr algn="ctr"/>
            <a:r>
              <a:rPr lang="en-GB" b="1" i="1" dirty="0">
                <a:solidFill>
                  <a:srgbClr val="FFFF00"/>
                </a:solidFill>
              </a:rPr>
              <a:t>Growing as a child of God   Loving Learning   Caring   Achieving   Personal Development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53CD778-9AB5-41F1-B7B1-05A86397AEAA}"/>
              </a:ext>
            </a:extLst>
          </p:cNvPr>
          <p:cNvSpPr/>
          <p:nvPr/>
        </p:nvSpPr>
        <p:spPr>
          <a:xfrm>
            <a:off x="323528" y="6279383"/>
            <a:ext cx="72008" cy="7200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9B1C6CD-F74F-4F1A-99A7-78A43494A573}"/>
              </a:ext>
            </a:extLst>
          </p:cNvPr>
          <p:cNvSpPr/>
          <p:nvPr/>
        </p:nvSpPr>
        <p:spPr>
          <a:xfrm>
            <a:off x="2915816" y="6279383"/>
            <a:ext cx="72008" cy="7200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7F2FDCE-865A-476C-8FBD-7A0C084D5D01}"/>
              </a:ext>
            </a:extLst>
          </p:cNvPr>
          <p:cNvSpPr/>
          <p:nvPr/>
        </p:nvSpPr>
        <p:spPr>
          <a:xfrm>
            <a:off x="4572000" y="6275453"/>
            <a:ext cx="72008" cy="7200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8E2EB02-7774-4269-870F-A3C708249689}"/>
              </a:ext>
            </a:extLst>
          </p:cNvPr>
          <p:cNvSpPr/>
          <p:nvPr/>
        </p:nvSpPr>
        <p:spPr>
          <a:xfrm>
            <a:off x="5364088" y="6268751"/>
            <a:ext cx="72008" cy="7200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65090F4-AB75-4081-BE53-5013EE597862}"/>
              </a:ext>
            </a:extLst>
          </p:cNvPr>
          <p:cNvSpPr/>
          <p:nvPr/>
        </p:nvSpPr>
        <p:spPr>
          <a:xfrm>
            <a:off x="6437393" y="6275453"/>
            <a:ext cx="72008" cy="7200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964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359</Words>
  <Application>Microsoft Office PowerPoint</Application>
  <PresentationFormat>On-screen Show (4:3)</PresentationFormat>
  <Paragraphs>129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PowerPoint Presentation</vt:lpstr>
    </vt:vector>
  </TitlesOfParts>
  <Company>Unity Trust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Cockburn</dc:creator>
  <cp:lastModifiedBy>Lee</cp:lastModifiedBy>
  <cp:revision>28</cp:revision>
  <dcterms:created xsi:type="dcterms:W3CDTF">2019-09-25T13:56:10Z</dcterms:created>
  <dcterms:modified xsi:type="dcterms:W3CDTF">2025-09-09T15:14:59Z</dcterms:modified>
</cp:coreProperties>
</file>